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Lst>
  <p:sldIdLst>
    <p:sldId id="256" r:id="rId7"/>
    <p:sldId id="257" r:id="rId8"/>
    <p:sldId id="258" r:id="rId9"/>
    <p:sldId id="259" r:id="rId10"/>
    <p:sldId id="260" r:id="rId11"/>
    <p:sldId id="263" r:id="rId12"/>
    <p:sldId id="261" r:id="rId13"/>
    <p:sldId id="262" r:id="rId1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8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5" Type="http://schemas.openxmlformats.org/officeDocument/2006/relationships/slideMaster" Target="slideMasters/slideMaster5.xml"/><Relationship Id="rId15" Type="http://schemas.openxmlformats.org/officeDocument/2006/relationships/presProps" Target="presProps.xml"/><Relationship Id="rId10" Type="http://schemas.openxmlformats.org/officeDocument/2006/relationships/slide" Target="slides/slide4.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721433B2-BE5C-4C1F-95A6-4BC29ED0E9C9}" type="datetimeFigureOut">
              <a:rPr lang="es-CO" smtClean="0"/>
              <a:t>27/06/2018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1C4DAF5-CD85-45F3-8647-708EE49662E2}" type="slidenum">
              <a:rPr lang="es-CO" smtClean="0"/>
              <a:t>‹Nº›</a:t>
            </a:fld>
            <a:endParaRPr lang="es-CO"/>
          </a:p>
        </p:txBody>
      </p:sp>
    </p:spTree>
    <p:extLst>
      <p:ext uri="{BB962C8B-B14F-4D97-AF65-F5344CB8AC3E}">
        <p14:creationId xmlns:p14="http://schemas.microsoft.com/office/powerpoint/2010/main" val="752762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21433B2-BE5C-4C1F-95A6-4BC29ED0E9C9}" type="datetimeFigureOut">
              <a:rPr lang="es-CO" smtClean="0"/>
              <a:t>27/06/2018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1C4DAF5-CD85-45F3-8647-708EE49662E2}" type="slidenum">
              <a:rPr lang="es-CO" smtClean="0"/>
              <a:t>‹Nº›</a:t>
            </a:fld>
            <a:endParaRPr lang="es-CO"/>
          </a:p>
        </p:txBody>
      </p:sp>
    </p:spTree>
    <p:extLst>
      <p:ext uri="{BB962C8B-B14F-4D97-AF65-F5344CB8AC3E}">
        <p14:creationId xmlns:p14="http://schemas.microsoft.com/office/powerpoint/2010/main" val="341532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721433B2-BE5C-4C1F-95A6-4BC29ED0E9C9}" type="datetimeFigureOut">
              <a:rPr lang="es-CO" smtClean="0"/>
              <a:t>27/06/2018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1C4DAF5-CD85-45F3-8647-708EE49662E2}" type="slidenum">
              <a:rPr lang="es-CO" smtClean="0"/>
              <a:t>‹Nº›</a:t>
            </a:fld>
            <a:endParaRPr lang="es-CO"/>
          </a:p>
        </p:txBody>
      </p:sp>
    </p:spTree>
    <p:extLst>
      <p:ext uri="{BB962C8B-B14F-4D97-AF65-F5344CB8AC3E}">
        <p14:creationId xmlns:p14="http://schemas.microsoft.com/office/powerpoint/2010/main" val="2121079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21433B2-BE5C-4C1F-95A6-4BC29ED0E9C9}" type="datetimeFigureOut">
              <a:rPr lang="es-CO" smtClean="0"/>
              <a:t>27/06/2018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1C4DAF5-CD85-45F3-8647-708EE49662E2}" type="slidenum">
              <a:rPr lang="es-CO" smtClean="0"/>
              <a:t>‹Nº›</a:t>
            </a:fld>
            <a:endParaRPr lang="es-CO"/>
          </a:p>
        </p:txBody>
      </p:sp>
    </p:spTree>
    <p:extLst>
      <p:ext uri="{BB962C8B-B14F-4D97-AF65-F5344CB8AC3E}">
        <p14:creationId xmlns:p14="http://schemas.microsoft.com/office/powerpoint/2010/main" val="2991692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21433B2-BE5C-4C1F-95A6-4BC29ED0E9C9}" type="datetimeFigureOut">
              <a:rPr lang="es-CO" smtClean="0"/>
              <a:t>27/06/2018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1C4DAF5-CD85-45F3-8647-708EE49662E2}" type="slidenum">
              <a:rPr lang="es-CO" smtClean="0"/>
              <a:t>‹Nº›</a:t>
            </a:fld>
            <a:endParaRPr lang="es-CO"/>
          </a:p>
        </p:txBody>
      </p:sp>
    </p:spTree>
    <p:extLst>
      <p:ext uri="{BB962C8B-B14F-4D97-AF65-F5344CB8AC3E}">
        <p14:creationId xmlns:p14="http://schemas.microsoft.com/office/powerpoint/2010/main" val="1283433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21433B2-BE5C-4C1F-95A6-4BC29ED0E9C9}" type="datetimeFigureOut">
              <a:rPr lang="es-CO" smtClean="0"/>
              <a:t>27/06/2018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1C4DAF5-CD85-45F3-8647-708EE49662E2}" type="slidenum">
              <a:rPr lang="es-CO" smtClean="0"/>
              <a:t>‹Nº›</a:t>
            </a:fld>
            <a:endParaRPr lang="es-CO"/>
          </a:p>
        </p:txBody>
      </p:sp>
    </p:spTree>
    <p:extLst>
      <p:ext uri="{BB962C8B-B14F-4D97-AF65-F5344CB8AC3E}">
        <p14:creationId xmlns:p14="http://schemas.microsoft.com/office/powerpoint/2010/main" val="444861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21433B2-BE5C-4C1F-95A6-4BC29ED0E9C9}" type="datetimeFigureOut">
              <a:rPr lang="es-CO" smtClean="0"/>
              <a:t>27/06/2018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1C4DAF5-CD85-45F3-8647-708EE49662E2}" type="slidenum">
              <a:rPr lang="es-CO" smtClean="0"/>
              <a:t>‹Nº›</a:t>
            </a:fld>
            <a:endParaRPr lang="es-CO"/>
          </a:p>
        </p:txBody>
      </p:sp>
    </p:spTree>
    <p:extLst>
      <p:ext uri="{BB962C8B-B14F-4D97-AF65-F5344CB8AC3E}">
        <p14:creationId xmlns:p14="http://schemas.microsoft.com/office/powerpoint/2010/main" val="1775643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21433B2-BE5C-4C1F-95A6-4BC29ED0E9C9}" type="datetimeFigureOut">
              <a:rPr lang="es-CO" smtClean="0"/>
              <a:t>27/06/2018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1C4DAF5-CD85-45F3-8647-708EE49662E2}" type="slidenum">
              <a:rPr lang="es-CO" smtClean="0"/>
              <a:t>‹Nº›</a:t>
            </a:fld>
            <a:endParaRPr lang="es-CO"/>
          </a:p>
        </p:txBody>
      </p:sp>
    </p:spTree>
    <p:extLst>
      <p:ext uri="{BB962C8B-B14F-4D97-AF65-F5344CB8AC3E}">
        <p14:creationId xmlns:p14="http://schemas.microsoft.com/office/powerpoint/2010/main" val="3086274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721433B2-BE5C-4C1F-95A6-4BC29ED0E9C9}" type="datetimeFigureOut">
              <a:rPr lang="es-CO" smtClean="0"/>
              <a:t>27/06/2018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1C4DAF5-CD85-45F3-8647-708EE49662E2}" type="slidenum">
              <a:rPr lang="es-CO" smtClean="0"/>
              <a:t>‹Nº›</a:t>
            </a:fld>
            <a:endParaRPr lang="es-CO"/>
          </a:p>
        </p:txBody>
      </p:sp>
    </p:spTree>
    <p:extLst>
      <p:ext uri="{BB962C8B-B14F-4D97-AF65-F5344CB8AC3E}">
        <p14:creationId xmlns:p14="http://schemas.microsoft.com/office/powerpoint/2010/main" val="1810236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21433B2-BE5C-4C1F-95A6-4BC29ED0E9C9}" type="datetimeFigureOut">
              <a:rPr lang="es-CO" smtClean="0"/>
              <a:t>27/06/2018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1C4DAF5-CD85-45F3-8647-708EE49662E2}" type="slidenum">
              <a:rPr lang="es-CO" smtClean="0"/>
              <a:t>‹Nº›</a:t>
            </a:fld>
            <a:endParaRPr lang="es-CO"/>
          </a:p>
        </p:txBody>
      </p:sp>
    </p:spTree>
    <p:extLst>
      <p:ext uri="{BB962C8B-B14F-4D97-AF65-F5344CB8AC3E}">
        <p14:creationId xmlns:p14="http://schemas.microsoft.com/office/powerpoint/2010/main" val="795290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21433B2-BE5C-4C1F-95A6-4BC29ED0E9C9}" type="datetimeFigureOut">
              <a:rPr lang="es-CO" smtClean="0"/>
              <a:t>27/06/2018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1C4DAF5-CD85-45F3-8647-708EE49662E2}" type="slidenum">
              <a:rPr lang="es-CO" smtClean="0"/>
              <a:t>‹Nº›</a:t>
            </a:fld>
            <a:endParaRPr lang="es-CO"/>
          </a:p>
        </p:txBody>
      </p:sp>
    </p:spTree>
    <p:extLst>
      <p:ext uri="{BB962C8B-B14F-4D97-AF65-F5344CB8AC3E}">
        <p14:creationId xmlns:p14="http://schemas.microsoft.com/office/powerpoint/2010/main" val="11707516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18433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73560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34626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7782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68623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6059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00344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41699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61064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01510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56165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34955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85370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50592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331326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6703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45203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23013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62092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03599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78774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73344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28474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94080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93941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95180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95138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950549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943707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89117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30087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722405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585289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271362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79800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160025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053964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37775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935116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298252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156013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125726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287481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4788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46381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506234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875099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778166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621605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341313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174667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46261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716164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552451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1618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1433B2-BE5C-4C1F-95A6-4BC29ED0E9C9}" type="datetimeFigureOut">
              <a:rPr lang="es-CO" smtClean="0"/>
              <a:t>27/06/2018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C4DAF5-CD85-45F3-8647-708EE49662E2}" type="slidenum">
              <a:rPr lang="es-CO" smtClean="0"/>
              <a:t>‹Nº›</a:t>
            </a:fld>
            <a:endParaRPr lang="es-CO"/>
          </a:p>
        </p:txBody>
      </p:sp>
    </p:spTree>
    <p:extLst>
      <p:ext uri="{BB962C8B-B14F-4D97-AF65-F5344CB8AC3E}">
        <p14:creationId xmlns:p14="http://schemas.microsoft.com/office/powerpoint/2010/main" val="27566552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19651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7424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972393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634977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27/06/2018</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152947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7.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738050"/>
            <a:ext cx="9144000" cy="1037741"/>
          </a:xfrm>
        </p:spPr>
        <p:txBody>
          <a:bodyPr/>
          <a:lstStyle/>
          <a:p>
            <a:r>
              <a:rPr lang="es-CO" b="1" i="1" dirty="0" smtClean="0"/>
              <a:t>LA BIBLIA ES CLARA</a:t>
            </a:r>
            <a:endParaRPr lang="es-CO" b="1" i="1" dirty="0"/>
          </a:p>
        </p:txBody>
      </p:sp>
      <p:pic>
        <p:nvPicPr>
          <p:cNvPr id="5" name="Imagen 4"/>
          <p:cNvPicPr>
            <a:picLocks noChangeAspect="1"/>
          </p:cNvPicPr>
          <p:nvPr/>
        </p:nvPicPr>
        <p:blipFill>
          <a:blip r:embed="rId2"/>
          <a:stretch>
            <a:fillRect/>
          </a:stretch>
        </p:blipFill>
        <p:spPr>
          <a:xfrm>
            <a:off x="2570968" y="1775791"/>
            <a:ext cx="7050064" cy="4691498"/>
          </a:xfrm>
          <a:prstGeom prst="rect">
            <a:avLst/>
          </a:prstGeom>
          <a:scene3d>
            <a:camera prst="orthographicFront"/>
            <a:lightRig rig="threePt" dir="t"/>
          </a:scene3d>
          <a:sp3d>
            <a:bevelT w="139700" h="139700" prst="divot"/>
          </a:sp3d>
        </p:spPr>
      </p:pic>
      <p:sp>
        <p:nvSpPr>
          <p:cNvPr id="6" name="Rectángulo 5"/>
          <p:cNvSpPr/>
          <p:nvPr/>
        </p:nvSpPr>
        <p:spPr>
          <a:xfrm>
            <a:off x="2570968" y="1775791"/>
            <a:ext cx="4823745" cy="1446550"/>
          </a:xfrm>
          <a:prstGeom prst="rect">
            <a:avLst/>
          </a:prstGeom>
          <a:scene3d>
            <a:camera prst="isometricOffAxis1Right"/>
            <a:lightRig rig="threePt" dir="t"/>
          </a:scene3d>
        </p:spPr>
        <p:txBody>
          <a:bodyPr wrap="square">
            <a:spAutoFit/>
          </a:bodyPr>
          <a:lstStyle/>
          <a:p>
            <a:r>
              <a:rPr lang="es-CO" sz="4400" dirty="0" smtClean="0">
                <a:solidFill>
                  <a:srgbClr val="002060"/>
                </a:solidFill>
              </a:rPr>
              <a:t>En la Biblia</a:t>
            </a:r>
          </a:p>
          <a:p>
            <a:r>
              <a:rPr lang="es-CO" sz="4400" dirty="0" smtClean="0">
                <a:solidFill>
                  <a:srgbClr val="002060"/>
                </a:solidFill>
              </a:rPr>
              <a:t> está toda la verdad</a:t>
            </a:r>
            <a:endParaRPr lang="es-CO" sz="4400" dirty="0">
              <a:solidFill>
                <a:srgbClr val="002060"/>
              </a:solidFill>
            </a:endParaRPr>
          </a:p>
        </p:txBody>
      </p:sp>
    </p:spTree>
    <p:extLst>
      <p:ext uri="{BB962C8B-B14F-4D97-AF65-F5344CB8AC3E}">
        <p14:creationId xmlns:p14="http://schemas.microsoft.com/office/powerpoint/2010/main" val="16451684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137786"/>
            <a:ext cx="6876789" cy="6563639"/>
          </a:xfrm>
          <a:prstGeom prst="rect">
            <a:avLst/>
          </a:prstGeom>
        </p:spPr>
      </p:pic>
      <p:sp>
        <p:nvSpPr>
          <p:cNvPr id="3" name="Rectángulo 2"/>
          <p:cNvSpPr/>
          <p:nvPr/>
        </p:nvSpPr>
        <p:spPr>
          <a:xfrm>
            <a:off x="7102258" y="418783"/>
            <a:ext cx="4797468" cy="600164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La Biblia es clara, la tierra durará 6000 años, acaso no lo saben, Dios creo el mundo en seis días, y el séptimo descanso, igual mente seis mil años de pecado y el séptimo milenio es de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descanso.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Cuando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murió Cristo? Año 31, habían pasado 4000 años exactos en ese entonces desde la entrada del pecado a la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tierra. </a:t>
            </a: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(Ver CS. P 375.3, Pasta dura)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Súmenle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2000 al 31,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les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da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2031. Eso lo izo EGW, </a:t>
            </a:r>
            <a:r>
              <a:rPr kumimoji="0" lang="es-CO" sz="2400" b="0" i="0" u="none" strike="noStrike" kern="1200" cap="none" spc="0" normalizeH="0" baseline="0" noProof="0" dirty="0" smtClean="0">
                <a:ln>
                  <a:noFill/>
                </a:ln>
                <a:solidFill>
                  <a:srgbClr val="FF0000"/>
                </a:solidFill>
                <a:effectLst/>
                <a:uLnTx/>
                <a:uFillTx/>
                <a:latin typeface="Calibri" panose="020F0502020204030204"/>
                <a:ea typeface="+mn-ea"/>
                <a:cs typeface="+mn-cs"/>
              </a:rPr>
              <a:t>(Ver MS t 3.p 18.p 3,4).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Por tanto, El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mismo conflicto de los siglos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y MS t 3, nos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dice la fecha. </a:t>
            </a:r>
            <a:endPar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La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Biblia </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y el EP, son claros. </a:t>
            </a:r>
          </a:p>
        </p:txBody>
      </p:sp>
    </p:spTree>
    <p:extLst>
      <p:ext uri="{BB962C8B-B14F-4D97-AF65-F5344CB8AC3E}">
        <p14:creationId xmlns:p14="http://schemas.microsoft.com/office/powerpoint/2010/main" val="3444070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7994" y="300624"/>
            <a:ext cx="11736887" cy="6300591"/>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fontScale="92500"/>
          </a:bodyPr>
          <a:lstStyle/>
          <a:p>
            <a:pPr marL="0" indent="0" algn="ctr">
              <a:buNone/>
            </a:pPr>
            <a:r>
              <a:rPr lang="es-CO" dirty="0"/>
              <a:t>Esta es una revelación de Dios, dada </a:t>
            </a:r>
            <a:r>
              <a:rPr lang="es-CO" dirty="0" smtClean="0"/>
              <a:t>para su pueblo a </a:t>
            </a:r>
            <a:r>
              <a:rPr lang="es-CO" dirty="0"/>
              <a:t>su debido tiempo: </a:t>
            </a:r>
            <a:endParaRPr lang="es-CO" dirty="0" smtClean="0"/>
          </a:p>
          <a:p>
            <a:pPr marL="0" indent="0" algn="ctr">
              <a:buNone/>
            </a:pPr>
            <a:r>
              <a:rPr lang="es-CO" dirty="0" smtClean="0">
                <a:solidFill>
                  <a:srgbClr val="FF0000"/>
                </a:solidFill>
              </a:rPr>
              <a:t>(</a:t>
            </a:r>
            <a:r>
              <a:rPr lang="es-CO" dirty="0">
                <a:solidFill>
                  <a:srgbClr val="FF0000"/>
                </a:solidFill>
              </a:rPr>
              <a:t>Juan </a:t>
            </a:r>
            <a:r>
              <a:rPr lang="es-CO" dirty="0" smtClean="0">
                <a:solidFill>
                  <a:srgbClr val="FF0000"/>
                </a:solidFill>
              </a:rPr>
              <a:t>16:12,13</a:t>
            </a:r>
            <a:r>
              <a:rPr lang="es-CO" dirty="0">
                <a:solidFill>
                  <a:srgbClr val="FF0000"/>
                </a:solidFill>
              </a:rPr>
              <a:t>). </a:t>
            </a:r>
            <a:endParaRPr lang="es-CO" dirty="0" smtClean="0">
              <a:solidFill>
                <a:srgbClr val="FF0000"/>
              </a:solidFill>
            </a:endParaRPr>
          </a:p>
          <a:p>
            <a:pPr marL="0" indent="0" algn="ctr">
              <a:buNone/>
            </a:pPr>
            <a:r>
              <a:rPr lang="es-CO" sz="2400" dirty="0" smtClean="0"/>
              <a:t>“</a:t>
            </a:r>
            <a:r>
              <a:rPr lang="es-CO" sz="2400" b="1" dirty="0" smtClean="0">
                <a:latin typeface="Bell MT" panose="02020503060305020303" pitchFamily="18" charset="0"/>
              </a:rPr>
              <a:t>Aún </a:t>
            </a:r>
            <a:r>
              <a:rPr lang="es-CO" sz="2400" b="1" dirty="0">
                <a:latin typeface="Bell MT" panose="02020503060305020303" pitchFamily="18" charset="0"/>
              </a:rPr>
              <a:t>tengo muchas cosas que deciros, pero ahora no las podéis sobrellevar. </a:t>
            </a:r>
            <a:r>
              <a:rPr lang="es-CO" sz="2400" b="1" dirty="0" smtClean="0">
                <a:latin typeface="Bell MT" panose="02020503060305020303" pitchFamily="18" charset="0"/>
              </a:rPr>
              <a:t>13 </a:t>
            </a:r>
            <a:r>
              <a:rPr lang="es-CO" sz="2400" b="1" dirty="0">
                <a:latin typeface="Bell MT" panose="02020503060305020303" pitchFamily="18" charset="0"/>
              </a:rPr>
              <a:t>Pero cuando venga el Espíritu de verdad, él os guiará a toda la verdad; porque no hablará por su propia cuenta, sino que hablará todo lo que </a:t>
            </a:r>
            <a:r>
              <a:rPr lang="es-CO" sz="2400" b="1" u="sng" dirty="0">
                <a:latin typeface="Bell MT" panose="02020503060305020303" pitchFamily="18" charset="0"/>
              </a:rPr>
              <a:t>oyere</a:t>
            </a:r>
            <a:r>
              <a:rPr lang="es-CO" sz="2400" b="1" dirty="0">
                <a:latin typeface="Bell MT" panose="02020503060305020303" pitchFamily="18" charset="0"/>
              </a:rPr>
              <a:t>, y os hará </a:t>
            </a:r>
            <a:r>
              <a:rPr lang="es-CO" sz="2400" b="1" u="sng" dirty="0">
                <a:latin typeface="Bell MT" panose="02020503060305020303" pitchFamily="18" charset="0"/>
              </a:rPr>
              <a:t>saber</a:t>
            </a:r>
            <a:r>
              <a:rPr lang="es-CO" sz="2400" b="1" dirty="0">
                <a:latin typeface="Bell MT" panose="02020503060305020303" pitchFamily="18" charset="0"/>
              </a:rPr>
              <a:t> las cosas que habrán </a:t>
            </a:r>
            <a:r>
              <a:rPr lang="es-CO" sz="2400" b="1" dirty="0" smtClean="0">
                <a:latin typeface="Bell MT" panose="02020503060305020303" pitchFamily="18" charset="0"/>
              </a:rPr>
              <a:t>de </a:t>
            </a:r>
            <a:r>
              <a:rPr lang="es-CO" sz="2400" b="1" u="sng" dirty="0" smtClean="0">
                <a:latin typeface="Bell MT" panose="02020503060305020303" pitchFamily="18" charset="0"/>
              </a:rPr>
              <a:t>venir</a:t>
            </a:r>
            <a:r>
              <a:rPr lang="es-CO" sz="2400" b="1" dirty="0" smtClean="0">
                <a:latin typeface="Bell MT" panose="02020503060305020303" pitchFamily="18" charset="0"/>
              </a:rPr>
              <a:t>”</a:t>
            </a:r>
          </a:p>
          <a:p>
            <a:pPr marL="0" indent="0" algn="ctr">
              <a:buNone/>
            </a:pPr>
            <a:endParaRPr lang="es-CO" b="1" dirty="0" smtClean="0">
              <a:solidFill>
                <a:srgbClr val="FF0000"/>
              </a:solidFill>
              <a:latin typeface="Bell MT" panose="02020503060305020303" pitchFamily="18" charset="0"/>
            </a:endParaRPr>
          </a:p>
          <a:p>
            <a:pPr marL="0" indent="0" algn="ctr">
              <a:buNone/>
            </a:pPr>
            <a:r>
              <a:rPr lang="es-CO" b="1" dirty="0" smtClean="0">
                <a:solidFill>
                  <a:srgbClr val="FF0000"/>
                </a:solidFill>
                <a:latin typeface="Bell MT" panose="02020503060305020303" pitchFamily="18" charset="0"/>
              </a:rPr>
              <a:t>En 1858, El ES, se lo reveló a EGW. Ella dice en HR.p9.2. lo </a:t>
            </a:r>
            <a:r>
              <a:rPr lang="es-CO" sz="3200" b="1" dirty="0" smtClean="0">
                <a:solidFill>
                  <a:srgbClr val="FF0000"/>
                </a:solidFill>
                <a:latin typeface="Bell MT" panose="02020503060305020303" pitchFamily="18" charset="0"/>
              </a:rPr>
              <a:t>siguien</a:t>
            </a:r>
            <a:r>
              <a:rPr lang="es-CO" b="1" dirty="0" smtClean="0">
                <a:solidFill>
                  <a:srgbClr val="FF0000"/>
                </a:solidFill>
                <a:latin typeface="Bell MT" panose="02020503060305020303" pitchFamily="18" charset="0"/>
              </a:rPr>
              <a:t>te: </a:t>
            </a:r>
            <a:endParaRPr lang="es-CO" sz="2400" b="1" dirty="0" smtClean="0">
              <a:solidFill>
                <a:srgbClr val="FF0000"/>
              </a:solidFill>
              <a:latin typeface="Bell MT" panose="02020503060305020303" pitchFamily="18" charset="0"/>
            </a:endParaRPr>
          </a:p>
          <a:p>
            <a:pPr marL="0" indent="0" algn="ctr">
              <a:buNone/>
            </a:pPr>
            <a:r>
              <a:rPr lang="es-CO" sz="2400" dirty="0" smtClean="0">
                <a:latin typeface="Bell MT" panose="02020503060305020303" pitchFamily="18" charset="0"/>
              </a:rPr>
              <a:t>“En esa ocasión la Hna, White recibió una visión acerca de muchas cosas de importancia para la </a:t>
            </a:r>
            <a:r>
              <a:rPr lang="es-CO" sz="2400" u="sng" dirty="0" smtClean="0">
                <a:latin typeface="Bell MT" panose="02020503060305020303" pitchFamily="18" charset="0"/>
              </a:rPr>
              <a:t>iglesia remanente</a:t>
            </a:r>
            <a:r>
              <a:rPr lang="es-CO" sz="2400" dirty="0" smtClean="0">
                <a:latin typeface="Bell MT" panose="02020503060305020303" pitchFamily="18" charset="0"/>
              </a:rPr>
              <a:t>. En cuanto a esa visión escribió: …. Con respecto al gran conflicto de los siglos entre Cristo y Satanás, se repitieron, y se me dijo debía escribirlos”.</a:t>
            </a:r>
          </a:p>
          <a:p>
            <a:pPr marL="0" indent="0" algn="ctr">
              <a:buNone/>
            </a:pPr>
            <a:endParaRPr lang="es-CO" b="1" dirty="0" smtClean="0">
              <a:solidFill>
                <a:srgbClr val="FF0000"/>
              </a:solidFill>
              <a:latin typeface="Bell MT" panose="02020503060305020303" pitchFamily="18" charset="0"/>
            </a:endParaRPr>
          </a:p>
          <a:p>
            <a:pPr marL="0" indent="0" algn="ctr">
              <a:buNone/>
            </a:pPr>
            <a:r>
              <a:rPr lang="es-CO" b="1" dirty="0" smtClean="0">
                <a:solidFill>
                  <a:srgbClr val="FF0000"/>
                </a:solidFill>
                <a:latin typeface="Bell MT" panose="02020503060305020303" pitchFamily="18" charset="0"/>
              </a:rPr>
              <a:t>Y en el CS p.12.2 - 13.1 dice: </a:t>
            </a:r>
          </a:p>
          <a:p>
            <a:pPr marL="0" indent="0" algn="ctr">
              <a:buNone/>
            </a:pPr>
            <a:r>
              <a:rPr lang="es-CO" sz="2400" dirty="0" smtClean="0">
                <a:latin typeface="Bell MT" panose="02020503060305020303" pitchFamily="18" charset="0"/>
              </a:rPr>
              <a:t>“El gran conflicto entre el bien y el mal aumentará en intensidad hasta la consumación de los tiempos. En todas las edades la ira de Satanás se ha manifestado contra la </a:t>
            </a:r>
            <a:r>
              <a:rPr lang="es-CO" sz="2400" u="sng" dirty="0" smtClean="0">
                <a:latin typeface="Bell MT" panose="02020503060305020303" pitchFamily="18" charset="0"/>
              </a:rPr>
              <a:t>iglesia de Cristo</a:t>
            </a:r>
            <a:r>
              <a:rPr lang="es-CO" sz="2400" dirty="0" smtClean="0">
                <a:latin typeface="Bell MT" panose="02020503060305020303" pitchFamily="18" charset="0"/>
              </a:rPr>
              <a:t>, y Dios ha derramado su gracia y su Espíritu sobre su pueblo para robustecerlo contra el poder del maligno.  </a:t>
            </a:r>
            <a:endParaRPr lang="es-CO" sz="2400" dirty="0">
              <a:latin typeface="Bell MT" panose="02020503060305020303" pitchFamily="18" charset="0"/>
            </a:endParaRPr>
          </a:p>
        </p:txBody>
      </p:sp>
    </p:spTree>
    <p:extLst>
      <p:ext uri="{BB962C8B-B14F-4D97-AF65-F5344CB8AC3E}">
        <p14:creationId xmlns:p14="http://schemas.microsoft.com/office/powerpoint/2010/main" val="63163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18051" y="288099"/>
            <a:ext cx="11529391" cy="6375748"/>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CO" dirty="0" smtClean="0"/>
              <a:t>Cuando los apóstoles de Cristo estaban por llevar el Evangelio por el mundo entero y consignarlo por escrito para provecho de todos los siglos venideros, fueron dotados especialmente con la luz del Espíritu. Pero a medida que la iglesia se va acercando a su liberación final, Satanás obrará con mayor poder. Descenderá “teniendo grande ira, sabiendo que tiene poco tiempo”. </a:t>
            </a:r>
            <a:r>
              <a:rPr lang="es-CO" dirty="0" smtClean="0">
                <a:solidFill>
                  <a:srgbClr val="FF0000"/>
                </a:solidFill>
              </a:rPr>
              <a:t>(Ap.12:12). </a:t>
            </a:r>
            <a:r>
              <a:rPr lang="es-CO" dirty="0" smtClean="0"/>
              <a:t>Obrará “con grande potencia, y señales, y milagros mentirosos”. </a:t>
            </a:r>
            <a:r>
              <a:rPr lang="es-CO" dirty="0" smtClean="0">
                <a:solidFill>
                  <a:srgbClr val="FF0000"/>
                </a:solidFill>
              </a:rPr>
              <a:t>(2 Tes.2:9).</a:t>
            </a:r>
          </a:p>
          <a:p>
            <a:pPr marL="0" indent="0" algn="ctr">
              <a:buNone/>
            </a:pPr>
            <a:endParaRPr lang="es-CO" dirty="0" smtClean="0">
              <a:solidFill>
                <a:srgbClr val="FF0000"/>
              </a:solidFill>
            </a:endParaRPr>
          </a:p>
          <a:p>
            <a:pPr marL="0" indent="0" algn="ctr">
              <a:buNone/>
            </a:pPr>
            <a:r>
              <a:rPr lang="es-CO" dirty="0" smtClean="0">
                <a:solidFill>
                  <a:srgbClr val="FF0000"/>
                </a:solidFill>
              </a:rPr>
              <a:t>Por espacio de SEIS MIL AÑOS esa inteligencia maestra, después de haber sido la más alta entre los ángeles de Dios, no ha servido más que para el engaño y la ruina. Y en el conflicto final se emplearán contra el pueblo de Dios- el remanente- todos los recursos de la habilidad y sutiliza satánicas, y toda la crueldad desarrollada en esas luchas seculares.</a:t>
            </a:r>
          </a:p>
          <a:p>
            <a:pPr marL="0" indent="0" algn="ctr">
              <a:buNone/>
            </a:pPr>
            <a:endParaRPr lang="es-CO" dirty="0" smtClean="0"/>
          </a:p>
          <a:p>
            <a:pPr marL="0" indent="0" algn="ctr">
              <a:buNone/>
            </a:pPr>
            <a:r>
              <a:rPr lang="es-CO" dirty="0" smtClean="0"/>
              <a:t>Durante este tiempo de peligro los discípulos de Cristo –el remanente- tienen que dar al mundo la amonestación del segundo advenimiento del Señor; y un pueblo ha de ser preparado “sin mácula, y sin reprensión” para comparecer ante Él a su venida” </a:t>
            </a:r>
            <a:r>
              <a:rPr lang="es-CO" dirty="0" smtClean="0">
                <a:solidFill>
                  <a:srgbClr val="FF0000"/>
                </a:solidFill>
              </a:rPr>
              <a:t>(1 Pe.3:14).   </a:t>
            </a:r>
          </a:p>
          <a:p>
            <a:endParaRPr lang="es-CO" dirty="0"/>
          </a:p>
        </p:txBody>
      </p:sp>
    </p:spTree>
    <p:extLst>
      <p:ext uri="{BB962C8B-B14F-4D97-AF65-F5344CB8AC3E}">
        <p14:creationId xmlns:p14="http://schemas.microsoft.com/office/powerpoint/2010/main" val="2608747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7995" y="212942"/>
            <a:ext cx="11711835" cy="6645058"/>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dirty="0" smtClean="0"/>
              <a:t>“Entonces el derramamiento especial de la gracia y el poder divinos no será menos necesario a la iglesia- el remanente- que en los días apostólicos.</a:t>
            </a:r>
          </a:p>
          <a:p>
            <a:pPr marL="0" indent="0" algn="ctr">
              <a:buNone/>
            </a:pPr>
            <a:r>
              <a:rPr lang="es-CO" dirty="0" smtClean="0">
                <a:solidFill>
                  <a:srgbClr val="FF0000"/>
                </a:solidFill>
              </a:rPr>
              <a:t>Mediante la </a:t>
            </a:r>
            <a:r>
              <a:rPr lang="es-CO" u="sng" dirty="0" smtClean="0">
                <a:solidFill>
                  <a:srgbClr val="FF0000"/>
                </a:solidFill>
              </a:rPr>
              <a:t>ILUMINACIÓN DEL ESPÍRITU SANTO</a:t>
            </a:r>
            <a:r>
              <a:rPr lang="es-CO" dirty="0" smtClean="0">
                <a:solidFill>
                  <a:srgbClr val="FF0000"/>
                </a:solidFill>
              </a:rPr>
              <a:t>, las escenas de la lucha secular entre el bien y el mal fueron reveladas a quien escribe estas páginas. En una y otra ocasión se me permitió contemplar las peripecias de la gran lucha secular entre Cristo, Príncipe de la vida, Autor de nuestra salvación, y Satanás, príncipe del mal, autor del pecado y primer transgresor de la santa Ley de Dios.</a:t>
            </a:r>
          </a:p>
          <a:p>
            <a:pPr marL="0" indent="0" algn="ctr">
              <a:buNone/>
            </a:pPr>
            <a:r>
              <a:rPr lang="es-CO" dirty="0" smtClean="0">
                <a:solidFill>
                  <a:srgbClr val="FF0000"/>
                </a:solidFill>
              </a:rPr>
              <a:t>La enemistad de Satanás contra Cristo se ensañó en los discípulos del Salvador. En toda la historia puede echarse de ver el mismo odio a los principios de la Ley de Dios, la misma política de engaño, mediante la cual </a:t>
            </a:r>
            <a:r>
              <a:rPr lang="es-CO" u="sng" dirty="0" smtClean="0">
                <a:solidFill>
                  <a:srgbClr val="FF0000"/>
                </a:solidFill>
              </a:rPr>
              <a:t>se hace aparecer el error como si fuera la verdad</a:t>
            </a:r>
            <a:r>
              <a:rPr lang="es-CO" dirty="0" smtClean="0">
                <a:solidFill>
                  <a:srgbClr val="FF0000"/>
                </a:solidFill>
              </a:rPr>
              <a:t>, </a:t>
            </a:r>
            <a:r>
              <a:rPr lang="es-CO" u="sng" dirty="0" smtClean="0">
                <a:solidFill>
                  <a:srgbClr val="FF0000"/>
                </a:solidFill>
              </a:rPr>
              <a:t>se hace que las leyes humanas sustituyan las leyes de Dios</a:t>
            </a:r>
            <a:r>
              <a:rPr lang="es-CO" dirty="0" smtClean="0">
                <a:solidFill>
                  <a:srgbClr val="FF0000"/>
                </a:solidFill>
              </a:rPr>
              <a:t>, y se induce a los hombres a adorar la criatura antes que al Creados”.</a:t>
            </a:r>
          </a:p>
          <a:p>
            <a:pPr marL="0" indent="0" algn="ctr">
              <a:buNone/>
            </a:pPr>
            <a:r>
              <a:rPr lang="es-CO" dirty="0" smtClean="0">
                <a:solidFill>
                  <a:schemeClr val="tx1"/>
                </a:solidFill>
              </a:rPr>
              <a:t>Por ende </a:t>
            </a:r>
            <a:r>
              <a:rPr lang="es-CO" dirty="0">
                <a:solidFill>
                  <a:schemeClr val="tx1"/>
                </a:solidFill>
              </a:rPr>
              <a:t>dijo Cristo: </a:t>
            </a:r>
            <a:r>
              <a:rPr lang="es-CO" dirty="0" smtClean="0">
                <a:solidFill>
                  <a:schemeClr val="tx1"/>
                </a:solidFill>
              </a:rPr>
              <a:t>“</a:t>
            </a:r>
            <a:r>
              <a:rPr lang="es-CO" dirty="0" smtClean="0">
                <a:solidFill>
                  <a:schemeClr val="tx1"/>
                </a:solidFill>
                <a:latin typeface="Bell MT" panose="02020503060305020303" pitchFamily="18" charset="0"/>
              </a:rPr>
              <a:t>Pues </a:t>
            </a:r>
            <a:r>
              <a:rPr lang="es-CO" dirty="0">
                <a:solidFill>
                  <a:schemeClr val="tx1"/>
                </a:solidFill>
                <a:latin typeface="Bell MT" panose="02020503060305020303" pitchFamily="18" charset="0"/>
              </a:rPr>
              <a:t>en vano me honran, </a:t>
            </a:r>
          </a:p>
          <a:p>
            <a:pPr marL="0" indent="0" algn="ctr">
              <a:buNone/>
            </a:pPr>
            <a:r>
              <a:rPr lang="es-CO" dirty="0">
                <a:solidFill>
                  <a:schemeClr val="tx1"/>
                </a:solidFill>
                <a:latin typeface="Bell MT" panose="02020503060305020303" pitchFamily="18" charset="0"/>
              </a:rPr>
              <a:t> Enseñando como doctrinas, mandamientos de </a:t>
            </a:r>
            <a:r>
              <a:rPr lang="es-CO" dirty="0" smtClean="0">
                <a:solidFill>
                  <a:schemeClr val="tx1"/>
                </a:solidFill>
                <a:latin typeface="Bell MT" panose="02020503060305020303" pitchFamily="18" charset="0"/>
              </a:rPr>
              <a:t>hombres</a:t>
            </a:r>
            <a:r>
              <a:rPr lang="es-CO" dirty="0" smtClean="0">
                <a:solidFill>
                  <a:schemeClr val="tx1"/>
                </a:solidFill>
              </a:rPr>
              <a:t>”. </a:t>
            </a:r>
            <a:r>
              <a:rPr lang="es-CO" dirty="0" smtClean="0">
                <a:solidFill>
                  <a:srgbClr val="FF0000"/>
                </a:solidFill>
              </a:rPr>
              <a:t>(Mat.15:9).</a:t>
            </a:r>
          </a:p>
          <a:p>
            <a:pPr marL="0" indent="0" algn="ctr">
              <a:buNone/>
            </a:pPr>
            <a:r>
              <a:rPr lang="es-CO" dirty="0" smtClean="0"/>
              <a:t>Si se </a:t>
            </a:r>
            <a:r>
              <a:rPr lang="es-CO" dirty="0"/>
              <a:t>hace aparecer el </a:t>
            </a:r>
            <a:r>
              <a:rPr lang="es-CO" dirty="0" smtClean="0"/>
              <a:t>“</a:t>
            </a:r>
            <a:r>
              <a:rPr lang="es-CO" b="1" dirty="0" smtClean="0"/>
              <a:t>error </a:t>
            </a:r>
            <a:r>
              <a:rPr lang="es-CO" b="1" dirty="0"/>
              <a:t>como si fuera la </a:t>
            </a:r>
            <a:r>
              <a:rPr lang="es-CO" b="1" dirty="0" smtClean="0"/>
              <a:t>verdad</a:t>
            </a:r>
            <a:r>
              <a:rPr lang="es-CO" dirty="0" smtClean="0"/>
              <a:t>”, lo contrario es que se hace aparecer la “</a:t>
            </a:r>
            <a:r>
              <a:rPr lang="es-CO" b="1" dirty="0" smtClean="0"/>
              <a:t>verdad como si fuera el error</a:t>
            </a:r>
            <a:r>
              <a:rPr lang="es-CO" dirty="0" smtClean="0"/>
              <a:t>”. Lo mismo sucedió con los profetas y apóstoles. </a:t>
            </a:r>
            <a:endParaRPr lang="es-CO" dirty="0"/>
          </a:p>
        </p:txBody>
      </p:sp>
    </p:spTree>
    <p:extLst>
      <p:ext uri="{BB962C8B-B14F-4D97-AF65-F5344CB8AC3E}">
        <p14:creationId xmlns:p14="http://schemas.microsoft.com/office/powerpoint/2010/main" val="4086391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5043" y="238540"/>
            <a:ext cx="11648661" cy="6400800"/>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pPr marL="0" indent="0">
              <a:buNone/>
            </a:pPr>
            <a:r>
              <a:rPr lang="es-CO" sz="2400" dirty="0" smtClean="0">
                <a:solidFill>
                  <a:srgbClr val="FF0000"/>
                </a:solidFill>
              </a:rPr>
              <a:t>Jeremías 20:1,2.</a:t>
            </a:r>
          </a:p>
          <a:p>
            <a:pPr marL="0" indent="0">
              <a:buNone/>
            </a:pPr>
            <a:r>
              <a:rPr lang="es-CO" sz="2400" dirty="0" smtClean="0"/>
              <a:t>“</a:t>
            </a:r>
            <a:r>
              <a:rPr lang="es-CO" sz="2400" dirty="0" smtClean="0">
                <a:latin typeface="Bell MT" panose="02020503060305020303" pitchFamily="18" charset="0"/>
              </a:rPr>
              <a:t>Y </a:t>
            </a:r>
            <a:r>
              <a:rPr lang="es-CO" sz="2400" dirty="0">
                <a:latin typeface="Bell MT" panose="02020503060305020303" pitchFamily="18" charset="0"/>
              </a:rPr>
              <a:t>Pasur sacerdote, hijo de Imer, que presidía por príncipe en la Casa del SEÑOR, oyó a Jeremías que profetizaba estas palabras. </a:t>
            </a:r>
            <a:r>
              <a:rPr lang="es-CO" sz="2400" dirty="0" smtClean="0">
                <a:latin typeface="Bell MT" panose="02020503060305020303" pitchFamily="18" charset="0"/>
              </a:rPr>
              <a:t>2 </a:t>
            </a:r>
            <a:r>
              <a:rPr lang="es-CO" sz="2400" dirty="0">
                <a:latin typeface="Bell MT" panose="02020503060305020303" pitchFamily="18" charset="0"/>
              </a:rPr>
              <a:t>E hirió Pasur a Jeremías profeta, y lo puso en el calabozo que [estaba] a la puerta de Benjamín en lo alto, la cual [está] en la casa del </a:t>
            </a:r>
            <a:r>
              <a:rPr lang="es-CO" sz="2400" dirty="0" smtClean="0">
                <a:latin typeface="Bell MT" panose="02020503060305020303" pitchFamily="18" charset="0"/>
              </a:rPr>
              <a:t>SEÑOR</a:t>
            </a:r>
            <a:r>
              <a:rPr lang="es-CO" sz="2400" dirty="0" smtClean="0"/>
              <a:t>”.</a:t>
            </a:r>
          </a:p>
          <a:p>
            <a:pPr marL="0" indent="0">
              <a:buNone/>
            </a:pPr>
            <a:endParaRPr lang="es-CO" sz="2400" dirty="0"/>
          </a:p>
          <a:p>
            <a:pPr marL="0" indent="0">
              <a:buNone/>
            </a:pPr>
            <a:r>
              <a:rPr lang="es-CO" sz="2400" dirty="0" smtClean="0">
                <a:solidFill>
                  <a:srgbClr val="FF0000"/>
                </a:solidFill>
              </a:rPr>
              <a:t>Hechos 5:27-29</a:t>
            </a:r>
            <a:r>
              <a:rPr lang="es-CO" sz="2400" dirty="0" smtClean="0"/>
              <a:t>.</a:t>
            </a:r>
          </a:p>
          <a:p>
            <a:pPr marL="0" indent="0">
              <a:buNone/>
            </a:pPr>
            <a:r>
              <a:rPr lang="es-CO" sz="2400" dirty="0"/>
              <a:t> </a:t>
            </a:r>
            <a:r>
              <a:rPr lang="es-CO" sz="2400" dirty="0" smtClean="0"/>
              <a:t>“</a:t>
            </a:r>
            <a:r>
              <a:rPr lang="es-CO" sz="2400" dirty="0" smtClean="0">
                <a:latin typeface="Bell MT" panose="02020503060305020303" pitchFamily="18" charset="0"/>
              </a:rPr>
              <a:t>Cuando </a:t>
            </a:r>
            <a:r>
              <a:rPr lang="es-CO" sz="2400" dirty="0">
                <a:latin typeface="Bell MT" panose="02020503060305020303" pitchFamily="18" charset="0"/>
              </a:rPr>
              <a:t>los trajeron, los presentaron en el concilio, y el sumo sacerdote les preguntó, </a:t>
            </a:r>
            <a:r>
              <a:rPr lang="es-CO" sz="2400" dirty="0" smtClean="0">
                <a:latin typeface="Bell MT" panose="02020503060305020303" pitchFamily="18" charset="0"/>
              </a:rPr>
              <a:t>28 </a:t>
            </a:r>
            <a:r>
              <a:rPr lang="es-CO" sz="2400" dirty="0">
                <a:latin typeface="Bell MT" panose="02020503060305020303" pitchFamily="18" charset="0"/>
              </a:rPr>
              <a:t>diciendo: ¿</a:t>
            </a:r>
            <a:r>
              <a:rPr lang="es-CO" sz="2400" u="sng" dirty="0">
                <a:latin typeface="Bell MT" panose="02020503060305020303" pitchFamily="18" charset="0"/>
              </a:rPr>
              <a:t>No os mandamos estrictamente que no enseñaseis en ese nombre</a:t>
            </a:r>
            <a:r>
              <a:rPr lang="es-CO" sz="2400" dirty="0">
                <a:latin typeface="Bell MT" panose="02020503060305020303" pitchFamily="18" charset="0"/>
              </a:rPr>
              <a:t>? Y ahora habéis llenado a Jerusalén de vuestra doctrina, y queréis echar sobre nosotros la sangre de ese hombre. </a:t>
            </a:r>
            <a:r>
              <a:rPr lang="es-CO" sz="2400" dirty="0" smtClean="0">
                <a:latin typeface="Bell MT" panose="02020503060305020303" pitchFamily="18" charset="0"/>
              </a:rPr>
              <a:t>29 </a:t>
            </a:r>
            <a:r>
              <a:rPr lang="es-CO" sz="2400" dirty="0">
                <a:latin typeface="Bell MT" panose="02020503060305020303" pitchFamily="18" charset="0"/>
              </a:rPr>
              <a:t>Respondiendo Pedro y los apóstoles, dijeron: </a:t>
            </a:r>
            <a:r>
              <a:rPr lang="es-CO" sz="2400" u="sng" dirty="0">
                <a:latin typeface="Bell MT" panose="02020503060305020303" pitchFamily="18" charset="0"/>
              </a:rPr>
              <a:t>Es necesario obedecer a Dios antes que a los hombres</a:t>
            </a:r>
            <a:r>
              <a:rPr lang="es-CO" sz="2400" dirty="0"/>
              <a:t>. </a:t>
            </a:r>
            <a:endParaRPr lang="es-CO" sz="2400" dirty="0" smtClean="0"/>
          </a:p>
          <a:p>
            <a:pPr marL="0" indent="0">
              <a:buNone/>
            </a:pPr>
            <a:r>
              <a:rPr lang="es-CO" sz="2400" b="1" dirty="0" smtClean="0"/>
              <a:t>Noten que tanto al sacerdote Pasur como al Sumo sacerdote les parecía que el actuar de ellos era lo correcto, y el actuar del profeta Jeremías y los apóstoles, era incorrecto, cuando era todo lo contrario. Tanto la predicación del profeta como la predicación de los apóstoles era correcta, puesto que estaban cumpliendo con la voluntad de Dios</a:t>
            </a:r>
            <a:r>
              <a:rPr lang="es-CO" sz="2400" dirty="0" smtClean="0"/>
              <a:t>. </a:t>
            </a:r>
          </a:p>
          <a:p>
            <a:pPr marL="0" indent="0">
              <a:buNone/>
            </a:pPr>
            <a:endParaRPr lang="es-CO" sz="2400" dirty="0"/>
          </a:p>
        </p:txBody>
      </p:sp>
    </p:spTree>
    <p:extLst>
      <p:ext uri="{BB962C8B-B14F-4D97-AF65-F5344CB8AC3E}">
        <p14:creationId xmlns:p14="http://schemas.microsoft.com/office/powerpoint/2010/main" val="2639666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75365" y="185531"/>
            <a:ext cx="11812044" cy="6553472"/>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smtClean="0"/>
              <a:t>Jesús dijo: “</a:t>
            </a:r>
            <a:r>
              <a:rPr lang="es-CO" dirty="0" smtClean="0">
                <a:latin typeface="Bell MT" panose="02020503060305020303" pitchFamily="18" charset="0"/>
              </a:rPr>
              <a:t>Os </a:t>
            </a:r>
            <a:r>
              <a:rPr lang="es-CO" dirty="0">
                <a:latin typeface="Bell MT" panose="02020503060305020303" pitchFamily="18" charset="0"/>
              </a:rPr>
              <a:t>echarán de las sinagogas; y aun viene la hora, cuando cualquiera que os matare, pensará que hace servicio a Dios. </a:t>
            </a:r>
            <a:r>
              <a:rPr lang="es-CO" dirty="0" smtClean="0">
                <a:latin typeface="Bell MT" panose="02020503060305020303" pitchFamily="18" charset="0"/>
              </a:rPr>
              <a:t>3 </a:t>
            </a:r>
            <a:r>
              <a:rPr lang="es-CO" dirty="0">
                <a:latin typeface="Bell MT" panose="02020503060305020303" pitchFamily="18" charset="0"/>
              </a:rPr>
              <a:t>Y estas cosas os harán, porque no </a:t>
            </a:r>
            <a:r>
              <a:rPr lang="es-CO" u="sng" dirty="0">
                <a:latin typeface="Bell MT" panose="02020503060305020303" pitchFamily="18" charset="0"/>
              </a:rPr>
              <a:t>conocen</a:t>
            </a:r>
            <a:r>
              <a:rPr lang="es-CO" dirty="0">
                <a:latin typeface="Bell MT" panose="02020503060305020303" pitchFamily="18" charset="0"/>
              </a:rPr>
              <a:t> al Padre ni a mí</a:t>
            </a:r>
            <a:r>
              <a:rPr lang="es-CO" dirty="0" smtClean="0"/>
              <a:t>. </a:t>
            </a:r>
            <a:r>
              <a:rPr lang="es-CO" dirty="0" smtClean="0">
                <a:solidFill>
                  <a:srgbClr val="FF0000"/>
                </a:solidFill>
              </a:rPr>
              <a:t>(Ju.16:2,3).</a:t>
            </a:r>
          </a:p>
          <a:p>
            <a:pPr marL="0" indent="0" algn="ctr">
              <a:buNone/>
            </a:pPr>
            <a:r>
              <a:rPr lang="es-CO" dirty="0">
                <a:solidFill>
                  <a:srgbClr val="FF0000"/>
                </a:solidFill>
              </a:rPr>
              <a:t> </a:t>
            </a:r>
            <a:r>
              <a:rPr lang="es-CO" dirty="0" smtClean="0">
                <a:solidFill>
                  <a:schemeClr val="tx1"/>
                </a:solidFill>
              </a:rPr>
              <a:t>Los </a:t>
            </a:r>
            <a:r>
              <a:rPr lang="es-CO" dirty="0" smtClean="0">
                <a:solidFill>
                  <a:schemeClr val="tx1"/>
                </a:solidFill>
                <a:latin typeface="Bell MT" panose="02020503060305020303" pitchFamily="18" charset="0"/>
              </a:rPr>
              <a:t>judíos </a:t>
            </a:r>
            <a:r>
              <a:rPr lang="es-CO" dirty="0">
                <a:solidFill>
                  <a:schemeClr val="tx1"/>
                </a:solidFill>
                <a:latin typeface="Bell MT" panose="02020503060305020303" pitchFamily="18" charset="0"/>
              </a:rPr>
              <a:t>ya habían acordado que si alguno confesase que Jesús era el Mesías, fuera expulsado de la sinagoga. </a:t>
            </a:r>
            <a:r>
              <a:rPr lang="es-CO" dirty="0">
                <a:solidFill>
                  <a:srgbClr val="FF0000"/>
                </a:solidFill>
              </a:rPr>
              <a:t> </a:t>
            </a:r>
            <a:r>
              <a:rPr lang="es-CO" dirty="0" smtClean="0">
                <a:solidFill>
                  <a:srgbClr val="FF0000"/>
                </a:solidFill>
              </a:rPr>
              <a:t>(Juan 9:22).</a:t>
            </a:r>
          </a:p>
          <a:p>
            <a:pPr marL="0" indent="0" algn="ctr">
              <a:buNone/>
            </a:pPr>
            <a:r>
              <a:rPr lang="es-CO" b="1" dirty="0" smtClean="0">
                <a:solidFill>
                  <a:schemeClr val="tx1"/>
                </a:solidFill>
              </a:rPr>
              <a:t>El remanente era expulsado de la sinagoga, perseguido, ignorado, y hasta muerto por sus mismos hermanos en la fe. Y pensaban que le están sirviendo a Dios. Pero todo esto era una demostración de que no conocían a Dios. </a:t>
            </a:r>
          </a:p>
          <a:p>
            <a:pPr marL="0" indent="0" algn="ctr">
              <a:buNone/>
            </a:pPr>
            <a:endParaRPr lang="es-CO" dirty="0" smtClean="0"/>
          </a:p>
          <a:p>
            <a:pPr marL="0" indent="0" algn="ctr">
              <a:buNone/>
            </a:pPr>
            <a:r>
              <a:rPr lang="es-CO" dirty="0" smtClean="0"/>
              <a:t>Pero Dios dice: “</a:t>
            </a:r>
            <a:r>
              <a:rPr lang="es-CO" dirty="0" smtClean="0">
                <a:latin typeface="Bell MT" panose="02020503060305020303" pitchFamily="18" charset="0"/>
              </a:rPr>
              <a:t>Gozaos </a:t>
            </a:r>
            <a:r>
              <a:rPr lang="es-CO" dirty="0">
                <a:latin typeface="Bell MT" panose="02020503060305020303" pitchFamily="18" charset="0"/>
              </a:rPr>
              <a:t>y alegraos, porque vuestro galardón es grande en los cielos; porque así persiguieron a los profetas que fueron antes de </a:t>
            </a:r>
            <a:r>
              <a:rPr lang="es-CO" dirty="0" smtClean="0">
                <a:latin typeface="Bell MT" panose="02020503060305020303" pitchFamily="18" charset="0"/>
              </a:rPr>
              <a:t>vosotros</a:t>
            </a:r>
            <a:r>
              <a:rPr lang="es-CO" dirty="0" smtClean="0"/>
              <a:t>”. </a:t>
            </a:r>
            <a:r>
              <a:rPr lang="es-CO" dirty="0" smtClean="0">
                <a:solidFill>
                  <a:srgbClr val="FF0000"/>
                </a:solidFill>
              </a:rPr>
              <a:t>(Mat.5:12).</a:t>
            </a:r>
          </a:p>
          <a:p>
            <a:pPr marL="0" indent="0" algn="ctr">
              <a:buNone/>
            </a:pPr>
            <a:r>
              <a:rPr lang="es-CO" dirty="0" smtClean="0">
                <a:latin typeface="Bell MT" panose="02020503060305020303" pitchFamily="18" charset="0"/>
              </a:rPr>
              <a:t>“Y </a:t>
            </a:r>
            <a:r>
              <a:rPr lang="es-CO" dirty="0">
                <a:latin typeface="Bell MT" panose="02020503060305020303" pitchFamily="18" charset="0"/>
              </a:rPr>
              <a:t>se dirá en aquel día: He aquí, éste es nuestro Dios, a quien esperamos, y nos ha salvado. Este es el SEÑOR a quien esperamos, nos gozaremos y nos alegraremos en su </a:t>
            </a:r>
            <a:r>
              <a:rPr lang="es-CO" dirty="0" smtClean="0">
                <a:latin typeface="Bell MT" panose="02020503060305020303" pitchFamily="18" charset="0"/>
              </a:rPr>
              <a:t>salud” </a:t>
            </a:r>
            <a:r>
              <a:rPr lang="es-CO" dirty="0" smtClean="0">
                <a:solidFill>
                  <a:srgbClr val="FF0000"/>
                </a:solidFill>
              </a:rPr>
              <a:t>(Is.25:9).</a:t>
            </a:r>
          </a:p>
          <a:p>
            <a:pPr marL="0" indent="0" algn="ctr">
              <a:buNone/>
            </a:pPr>
            <a:endParaRPr lang="es-CO" dirty="0" smtClean="0"/>
          </a:p>
          <a:p>
            <a:pPr marL="0" indent="0" algn="ctr">
              <a:buNone/>
            </a:pPr>
            <a:r>
              <a:rPr lang="es-CO" dirty="0" smtClean="0"/>
              <a:t>Por tanto, queridos hermanos, si sufrimos por causa de predicar la verdad, no te preocupes, aférrate más de Cristo, ya en el horizonte se divisa esa pequeña nube, del tamaño de la mano de un hombre, y las mismas señales así lo indican. Cristo ya casi regresa. Y entonces este mundo lleno de maldad terminará para siempre. </a:t>
            </a:r>
          </a:p>
          <a:p>
            <a:pPr marL="0" indent="0" algn="ctr">
              <a:buNone/>
            </a:pPr>
            <a:r>
              <a:rPr lang="es-CO" b="1" i="1" dirty="0" smtClean="0">
                <a:effectLst>
                  <a:outerShdw blurRad="38100" dist="38100" dir="2700000" algn="tl">
                    <a:srgbClr val="000000">
                      <a:alpha val="43137"/>
                    </a:srgbClr>
                  </a:outerShdw>
                </a:effectLst>
              </a:rPr>
              <a:t>FIRMES Y ADELANTE, YA CASI LLEGAMOS</a:t>
            </a:r>
            <a:endParaRPr lang="es-CO" b="1" i="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517795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675710"/>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0000"/>
          </a:bodyPr>
          <a:lstStyle/>
          <a:p>
            <a:pPr algn="ctr"/>
            <a:r>
              <a:rPr lang="es-CO" b="1" i="1" dirty="0" smtClean="0"/>
              <a:t>Ánimo hermano, el camino ya casi termina, en el horizonte ya se divisa la silueta de Cristo. Él te ama, y quiere pasar la eternidad a tu lado</a:t>
            </a:r>
            <a:r>
              <a:rPr lang="es-CO" dirty="0" smtClean="0"/>
              <a:t>. </a:t>
            </a:r>
            <a:endParaRPr lang="es-CO" dirty="0"/>
          </a:p>
        </p:txBody>
      </p:sp>
      <p:sp>
        <p:nvSpPr>
          <p:cNvPr id="6" name="Marcador de contenido 5"/>
          <p:cNvSpPr>
            <a:spLocks noGrp="1"/>
          </p:cNvSpPr>
          <p:nvPr>
            <p:ph idx="1"/>
          </p:nvPr>
        </p:nvSpPr>
        <p:spPr>
          <a:xfrm>
            <a:off x="838199" y="5473144"/>
            <a:ext cx="10515600" cy="1192695"/>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Autofit/>
          </a:bodyPr>
          <a:lstStyle/>
          <a:p>
            <a:pPr marL="0" indent="0" algn="ctr">
              <a:buNone/>
            </a:pPr>
            <a:r>
              <a:rPr lang="es-CO" sz="3200" b="1" i="1" dirty="0" smtClean="0"/>
              <a:t>No te desanimes, a pesar de las dificultades sigue adelante, otros ya </a:t>
            </a:r>
            <a:r>
              <a:rPr lang="es-CO" sz="3200" b="1" i="1" dirty="0" smtClean="0"/>
              <a:t>lo </a:t>
            </a:r>
            <a:r>
              <a:rPr lang="es-CO" sz="3200" b="1" i="1" dirty="0" smtClean="0"/>
              <a:t>recorrieron, y perseveraron hasta la muerte.</a:t>
            </a:r>
            <a:endParaRPr lang="es-CO" sz="3200" b="1" i="1" dirty="0"/>
          </a:p>
        </p:txBody>
      </p:sp>
      <p:pic>
        <p:nvPicPr>
          <p:cNvPr id="5" name="Imagen 4"/>
          <p:cNvPicPr>
            <a:picLocks noChangeAspect="1"/>
          </p:cNvPicPr>
          <p:nvPr/>
        </p:nvPicPr>
        <p:blipFill>
          <a:blip r:embed="rId2"/>
          <a:stretch>
            <a:fillRect/>
          </a:stretch>
        </p:blipFill>
        <p:spPr>
          <a:xfrm>
            <a:off x="4162839" y="2385391"/>
            <a:ext cx="3284883" cy="2822713"/>
          </a:xfrm>
          <a:prstGeom prst="rect">
            <a:avLst/>
          </a:prstGeom>
          <a:scene3d>
            <a:camera prst="orthographicFront"/>
            <a:lightRig rig="threePt" dir="t"/>
          </a:scene3d>
          <a:sp3d>
            <a:bevelT w="165100" prst="coolSlant"/>
          </a:sp3d>
        </p:spPr>
      </p:pic>
      <p:pic>
        <p:nvPicPr>
          <p:cNvPr id="7" name="Imagen 6"/>
          <p:cNvPicPr>
            <a:picLocks noChangeAspect="1"/>
          </p:cNvPicPr>
          <p:nvPr/>
        </p:nvPicPr>
        <p:blipFill>
          <a:blip r:embed="rId3"/>
          <a:stretch>
            <a:fillRect/>
          </a:stretch>
        </p:blipFill>
        <p:spPr>
          <a:xfrm>
            <a:off x="7618964" y="2385390"/>
            <a:ext cx="3734836" cy="2822713"/>
          </a:xfrm>
          <a:prstGeom prst="rect">
            <a:avLst/>
          </a:prstGeom>
          <a:scene3d>
            <a:camera prst="orthographicFront"/>
            <a:lightRig rig="threePt" dir="t"/>
          </a:scene3d>
          <a:sp3d>
            <a:bevelT w="165100" prst="coolSlant"/>
          </a:sp3d>
        </p:spPr>
      </p:pic>
      <p:pic>
        <p:nvPicPr>
          <p:cNvPr id="8" name="Imagen 7"/>
          <p:cNvPicPr>
            <a:picLocks noChangeAspect="1"/>
          </p:cNvPicPr>
          <p:nvPr/>
        </p:nvPicPr>
        <p:blipFill>
          <a:blip r:embed="rId4"/>
          <a:stretch>
            <a:fillRect/>
          </a:stretch>
        </p:blipFill>
        <p:spPr>
          <a:xfrm>
            <a:off x="838199" y="2385390"/>
            <a:ext cx="3153398" cy="2822713"/>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42748102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1350</Words>
  <Application>Microsoft Office PowerPoint</Application>
  <PresentationFormat>Panorámica</PresentationFormat>
  <Paragraphs>45</Paragraphs>
  <Slides>8</Slides>
  <Notes>0</Notes>
  <HiddenSlides>0</HiddenSlides>
  <MMClips>0</MMClips>
  <ScaleCrop>false</ScaleCrop>
  <HeadingPairs>
    <vt:vector size="6" baseType="variant">
      <vt:variant>
        <vt:lpstr>Fuentes usadas</vt:lpstr>
      </vt:variant>
      <vt:variant>
        <vt:i4>4</vt:i4>
      </vt:variant>
      <vt:variant>
        <vt:lpstr>Tema</vt:lpstr>
      </vt:variant>
      <vt:variant>
        <vt:i4>6</vt:i4>
      </vt:variant>
      <vt:variant>
        <vt:lpstr>Títulos de diapositiva</vt:lpstr>
      </vt:variant>
      <vt:variant>
        <vt:i4>8</vt:i4>
      </vt:variant>
    </vt:vector>
  </HeadingPairs>
  <TitlesOfParts>
    <vt:vector size="18" baseType="lpstr">
      <vt:lpstr>Arial</vt:lpstr>
      <vt:lpstr>Bell MT</vt:lpstr>
      <vt:lpstr>Calibri</vt:lpstr>
      <vt:lpstr>Calibri Light</vt:lpstr>
      <vt:lpstr>Tema de Office</vt:lpstr>
      <vt:lpstr>1_Tema de Office</vt:lpstr>
      <vt:lpstr>2_Tema de Office</vt:lpstr>
      <vt:lpstr>3_Tema de Office</vt:lpstr>
      <vt:lpstr>4_Tema de Office</vt:lpstr>
      <vt:lpstr>5_Tema de Office</vt:lpstr>
      <vt:lpstr>LA BIBLIA ES CLARA</vt:lpstr>
      <vt:lpstr>Presentación de PowerPoint</vt:lpstr>
      <vt:lpstr>Presentación de PowerPoint</vt:lpstr>
      <vt:lpstr>Presentación de PowerPoint</vt:lpstr>
      <vt:lpstr>Presentación de PowerPoint</vt:lpstr>
      <vt:lpstr>Presentación de PowerPoint</vt:lpstr>
      <vt:lpstr>Presentación de PowerPoint</vt:lpstr>
      <vt:lpstr>Ánimo hermano, el camino ya casi termina, en el horizonte ya se divisa la silueta de Cristo. Él te ama, y quiere pasar la eternidad a tu lado.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BIBLIA ES CLARA</dc:title>
  <dc:creator>Usuario de Windows</dc:creator>
  <cp:lastModifiedBy>Usuario de Windows</cp:lastModifiedBy>
  <cp:revision>27</cp:revision>
  <dcterms:created xsi:type="dcterms:W3CDTF">2018-05-01T10:47:22Z</dcterms:created>
  <dcterms:modified xsi:type="dcterms:W3CDTF">2018-06-27T13:10:51Z</dcterms:modified>
</cp:coreProperties>
</file>